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75" r:id="rId5"/>
    <p:sldId id="259" r:id="rId6"/>
    <p:sldId id="263" r:id="rId7"/>
    <p:sldId id="260" r:id="rId8"/>
    <p:sldId id="276" r:id="rId9"/>
    <p:sldId id="277" r:id="rId10"/>
    <p:sldId id="261" r:id="rId11"/>
    <p:sldId id="278" r:id="rId12"/>
    <p:sldId id="262" r:id="rId13"/>
    <p:sldId id="272" r:id="rId14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7" d="100"/>
          <a:sy n="87" d="100"/>
        </p:scale>
        <p:origin x="533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FF14F-AF96-4A24-B6D8-B3C44F3E6D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CAF87A-B9CD-4190-9201-E8E0C6EBC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E4333-B029-4CA6-B280-A1019BAF2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2CF9-5F9E-4416-8109-BBF5E4CD10B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8F755-BFB3-4355-9273-1A24BE218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87F76-D686-4854-B2AB-1EFB15C9B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AD9E-30D2-4292-BA82-48F878DA1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678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81864-32AC-4792-BB30-3DF2D0A7C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741778-3D76-43C2-A65D-35B72960B2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BFEE9-7758-4B22-92B2-6DB5A4940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2CF9-5F9E-4416-8109-BBF5E4CD10B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07B51-E70F-47BB-9F3D-29E7FF63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A61AA6-B66D-4029-9109-18F07F486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AD9E-30D2-4292-BA82-48F878DA1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815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FE0E7D-0BB2-49DE-97F0-CF6AA2774D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93C323-1481-427F-A451-10677FCF07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9DA47-9B64-4D62-B202-D19F9A23A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2CF9-5F9E-4416-8109-BBF5E4CD10B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AE48C-B84E-4542-A98F-820749511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0F1D6-DCEB-42C6-B172-AA0367AD1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AD9E-30D2-4292-BA82-48F878DA1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67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B635C-775B-46CE-8EBD-51811645F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2DEA9-E087-44DA-B63E-3F34335B6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CEBB2-1390-45F7-B64F-711119F8C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2CF9-5F9E-4416-8109-BBF5E4CD10B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D786E-F934-4E23-9AFC-569729826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A808BC-A5E3-4E9A-B943-E5F7C0631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AD9E-30D2-4292-BA82-48F878DA1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11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A401E-64F0-4E02-B372-49D7416DF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48835-0F3C-4551-85ED-AC69EE0BE4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ACE417-DDFC-4FA5-A99E-AABE8DC09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2CF9-5F9E-4416-8109-BBF5E4CD10B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82F2D-CE55-464E-B5D1-6C8F7AAA2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46FA8-71E4-4783-9387-891ECBBBA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AD9E-30D2-4292-BA82-48F878DA1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255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B87EE-DE0E-44CD-BCE8-BAAEF6FB7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40DC5-1C7A-4526-AAEC-F536167A76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1F2F1B-EFD1-4D1A-991E-7A79657852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83FF24-03CD-4ED8-A879-6252EA870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2CF9-5F9E-4416-8109-BBF5E4CD10B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D485B2-A4F7-4F3F-A4B1-E9FEACCC8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829191-9B6B-451C-8C9F-9D56FAA2C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AD9E-30D2-4292-BA82-48F878DA1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262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DC800-1DE4-4A38-83A4-AB03E784A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7DD135-991D-4778-B44B-87052B6C1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27C073-5474-440D-8C41-377C07198C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DF1E7E-CADC-455F-82C0-792386F16C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F8F506-8C64-4EAA-863E-D20CA3B739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66300D-FC0F-4464-B393-2C81BD7F0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2CF9-5F9E-4416-8109-BBF5E4CD10B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88CA3D-987D-4A0B-BA5F-E0089DCD2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EF24A0-C4F6-4F7E-82E5-E83107267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AD9E-30D2-4292-BA82-48F878DA1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406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65204-0095-4566-B13D-BB56D79DA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ABEE46-0284-476C-8CA1-CF9B48511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2CF9-5F9E-4416-8109-BBF5E4CD10B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BD4AA9-199D-4F53-8D5B-F7982EC30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259B95-A274-4368-AF80-C0C775F36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AD9E-30D2-4292-BA82-48F878DA1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420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6D20EA-5E13-4233-A862-F5BCDADA8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2CF9-5F9E-4416-8109-BBF5E4CD10B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CACD3B-55A8-4C8E-B3BF-B035F54FB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AD7E89-C5A3-4F0E-A0DF-23E729946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AD9E-30D2-4292-BA82-48F878DA1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76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CE301-781A-491E-BC7D-396712D6D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6260C-0179-4C9E-8FEB-9E28CA690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C5DF00-1FBD-4741-82F2-B17279300B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F11A1E-B7C1-48E6-BBDA-ED09EDAE1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2CF9-5F9E-4416-8109-BBF5E4CD10B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113F2A-141F-4BC3-ADCB-B98453367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0AB97D-6C4B-4F5E-91BF-05EEC6A56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AD9E-30D2-4292-BA82-48F878DA1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764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8AA09-D41B-4920-95E8-D1D180B07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5F7465-8095-4BBD-98F5-A8C089277A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BDCDA4-0869-445F-8C50-E55295A282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250437-F9DE-4D2B-9EDD-333335AEC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2CF9-5F9E-4416-8109-BBF5E4CD10B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1025D9-FFB8-4886-ADFE-ECB2F881E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68A34B-D728-429E-B2B0-A892B66BF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AD9E-30D2-4292-BA82-48F878DA1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353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309870-BF04-4CBB-9DCD-7749EE858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1930B7-0358-4BB5-9306-C6BAB9565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17F3B-6798-4FE8-BAC3-EA7D24D4D2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B2CF9-5F9E-4416-8109-BBF5E4CD10B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31C065-2D8E-4C89-A9DA-DEAB7E6BC7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F508C-D2C4-4928-BF3A-C76E4790BF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6AD9E-30D2-4292-BA82-48F878DA1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235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nbranco@iseg.ulisboa.p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44F0B-0387-4105-BBC2-C12053F579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520" y="156604"/>
            <a:ext cx="11609294" cy="4392706"/>
          </a:xfrm>
        </p:spPr>
        <p:txBody>
          <a:bodyPr anchor="t">
            <a:normAutofit/>
          </a:bodyPr>
          <a:lstStyle/>
          <a:p>
            <a:br>
              <a:rPr lang="en-GB" sz="3600" dirty="0">
                <a:latin typeface="Arial Narrow" panose="020B0606020202030204" pitchFamily="34" charset="0"/>
              </a:rPr>
            </a:br>
            <a:br>
              <a:rPr lang="en-GB" sz="3600" dirty="0">
                <a:latin typeface="Arial Narrow" panose="020B0606020202030204" pitchFamily="34" charset="0"/>
              </a:rPr>
            </a:br>
            <a:r>
              <a:rPr lang="en-GB" sz="36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Globaliza</a:t>
            </a:r>
            <a:r>
              <a:rPr lang="pt-PT" sz="36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ção</a:t>
            </a:r>
            <a:r>
              <a:rPr lang="pt-PT" sz="3600" b="1" dirty="0">
                <a:solidFill>
                  <a:srgbClr val="C00000"/>
                </a:solidFill>
                <a:latin typeface="Arial Narrow" panose="020B0606020202030204" pitchFamily="34" charset="0"/>
              </a:rPr>
              <a:t> e Expansão do Capitalismo I:</a:t>
            </a:r>
            <a:br>
              <a:rPr lang="pt-PT" sz="3600" b="1" dirty="0">
                <a:solidFill>
                  <a:srgbClr val="C00000"/>
                </a:solidFill>
                <a:latin typeface="Arial Narrow" panose="020B0606020202030204" pitchFamily="34" charset="0"/>
              </a:rPr>
            </a:br>
            <a:r>
              <a:rPr lang="pt-PT" sz="3600" b="1" dirty="0">
                <a:solidFill>
                  <a:srgbClr val="C00000"/>
                </a:solidFill>
                <a:latin typeface="Arial Narrow" panose="020B0606020202030204" pitchFamily="34" charset="0"/>
              </a:rPr>
              <a:t>Génesis do Capitalismo Industrial e</a:t>
            </a:r>
            <a:br>
              <a:rPr lang="pt-PT" sz="3600" b="1" dirty="0">
                <a:solidFill>
                  <a:srgbClr val="C00000"/>
                </a:solidFill>
                <a:latin typeface="Arial Narrow" panose="020B0606020202030204" pitchFamily="34" charset="0"/>
              </a:rPr>
            </a:br>
            <a:r>
              <a:rPr lang="pt-PT" sz="3600" b="1" dirty="0">
                <a:solidFill>
                  <a:srgbClr val="C00000"/>
                </a:solidFill>
                <a:latin typeface="Arial Narrow" panose="020B0606020202030204" pitchFamily="34" charset="0"/>
              </a:rPr>
              <a:t>Internacionalização do Capital</a:t>
            </a:r>
            <a:br>
              <a:rPr lang="pt-PT" sz="3600" dirty="0">
                <a:latin typeface="Arial Narrow" panose="020B0606020202030204" pitchFamily="34" charset="0"/>
              </a:rPr>
            </a:br>
            <a:br>
              <a:rPr lang="pt-PT" sz="3600" dirty="0">
                <a:latin typeface="Arial Narrow" panose="020B0606020202030204" pitchFamily="34" charset="0"/>
              </a:rPr>
            </a:br>
            <a:r>
              <a:rPr lang="pt-PT" sz="2000" dirty="0">
                <a:latin typeface="Arial Narrow" panose="020B0606020202030204" pitchFamily="34" charset="0"/>
              </a:rPr>
              <a:t>Carlos Nuno Castel-Branco</a:t>
            </a:r>
            <a:br>
              <a:rPr lang="pt-PT" sz="2000" dirty="0">
                <a:latin typeface="Arial Narrow" panose="020B0606020202030204" pitchFamily="34" charset="0"/>
              </a:rPr>
            </a:br>
            <a:r>
              <a:rPr lang="pt-PT" sz="2000" dirty="0">
                <a:latin typeface="Arial Narrow" panose="020B0606020202030204" pitchFamily="34" charset="0"/>
                <a:hlinkClick r:id="rId2"/>
              </a:rPr>
              <a:t>cnbranco@iseg.ulisboa.pt</a:t>
            </a:r>
            <a:r>
              <a:rPr lang="pt-PT" sz="2000" dirty="0">
                <a:latin typeface="Arial Narrow" panose="020B0606020202030204" pitchFamily="34" charset="0"/>
              </a:rPr>
              <a:t> </a:t>
            </a:r>
            <a:endParaRPr lang="en-GB" sz="2000" dirty="0">
              <a:latin typeface="Arial Narrow" panose="020B0606020202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B07DA6-09E0-4421-A708-8FFFF0F4EE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8941" y="5186082"/>
            <a:ext cx="11609294" cy="1317812"/>
          </a:xfrm>
        </p:spPr>
        <p:txBody>
          <a:bodyPr>
            <a:normAutofit lnSpcReduction="10000"/>
          </a:bodyPr>
          <a:lstStyle/>
          <a:p>
            <a:r>
              <a:rPr lang="pt-PT" dirty="0">
                <a:latin typeface="Arial Narrow" panose="020B0606020202030204" pitchFamily="34" charset="0"/>
              </a:rPr>
              <a:t>Mestrado em Desenvolvimento e Cooperação Internacional</a:t>
            </a:r>
          </a:p>
          <a:p>
            <a:r>
              <a:rPr lang="pt-PT" dirty="0">
                <a:latin typeface="Arial Narrow" panose="020B0606020202030204" pitchFamily="34" charset="0"/>
              </a:rPr>
              <a:t>Globalização e Desenvolvimento</a:t>
            </a:r>
          </a:p>
          <a:p>
            <a:r>
              <a:rPr lang="pt-PT">
                <a:latin typeface="Arial Narrow" panose="020B0606020202030204" pitchFamily="34" charset="0"/>
              </a:rPr>
              <a:t>2019-2020</a:t>
            </a:r>
            <a:endParaRPr lang="en-GB" dirty="0">
              <a:latin typeface="Arial Narrow" panose="020B0606020202030204" pitchFamily="34" charset="0"/>
            </a:endParaRPr>
          </a:p>
        </p:txBody>
      </p:sp>
      <p:pic>
        <p:nvPicPr>
          <p:cNvPr id="1026" name="Picture 2" descr="Image result for iseg">
            <a:extLst>
              <a:ext uri="{FF2B5EF4-FFF2-40B4-BE49-F238E27FC236}">
                <a16:creationId xmlns:a16="http://schemas.microsoft.com/office/drawing/2014/main" id="{A6D8A209-4650-4757-9BD1-D66274CBC8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12" y="244571"/>
            <a:ext cx="1464602" cy="705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589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29" y="201707"/>
            <a:ext cx="11703424" cy="672352"/>
          </a:xfrm>
        </p:spPr>
        <p:txBody>
          <a:bodyPr>
            <a:normAutofit fontScale="90000"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Internacionalização do capitalismo: do saque à circulação de FT e à circulação de 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DE0E9-CDDA-4698-A676-4A265F66A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29" y="1129553"/>
            <a:ext cx="11703424" cy="542364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Internacionalização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Conquistas de mercados de matérias-primas e de rotas comerciais e financeiras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Acesso a força de trabalho: o papel da escravatura na construção do capitalismo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Criação de novos mercados: do colonialismo aos mercados livres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As cadeias de produção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A </a:t>
            </a:r>
            <a:r>
              <a:rPr lang="pt-PT" dirty="0" err="1">
                <a:latin typeface="Arial Narrow" panose="020B0606020202030204" pitchFamily="34" charset="0"/>
              </a:rPr>
              <a:t>financeirização</a:t>
            </a:r>
            <a:r>
              <a:rPr lang="pt-PT" dirty="0">
                <a:latin typeface="Arial Narrow" panose="020B0606020202030204" pitchFamily="34" charset="0"/>
              </a:rPr>
              <a:t> global</a:t>
            </a:r>
          </a:p>
        </p:txBody>
      </p:sp>
    </p:spTree>
    <p:extLst>
      <p:ext uri="{BB962C8B-B14F-4D97-AF65-F5344CB8AC3E}">
        <p14:creationId xmlns:p14="http://schemas.microsoft.com/office/powerpoint/2010/main" val="724670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29" y="201707"/>
            <a:ext cx="11703424" cy="672352"/>
          </a:xfrm>
        </p:spPr>
        <p:txBody>
          <a:bodyPr>
            <a:normAutofit fontScale="90000"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Internacionalização do capitalismo: do saque à circulação de FT e à circulação de 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DE0E9-CDDA-4698-A676-4A265F66A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29" y="1129553"/>
            <a:ext cx="11703424" cy="542364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O desenvolvimento desigual do capitalismo como consequência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 err="1">
                <a:latin typeface="Arial Narrow" panose="020B0606020202030204" pitchFamily="34" charset="0"/>
              </a:rPr>
              <a:t>Intra</a:t>
            </a:r>
            <a:r>
              <a:rPr lang="pt-PT" dirty="0">
                <a:latin typeface="Arial Narrow" panose="020B0606020202030204" pitchFamily="34" charset="0"/>
              </a:rPr>
              <a:t>- e inter-regiões, entre grupos sociais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“</a:t>
            </a:r>
            <a:r>
              <a:rPr lang="pt-PT" dirty="0" err="1">
                <a:latin typeface="Arial Narrow" panose="020B0606020202030204" pitchFamily="34" charset="0"/>
              </a:rPr>
              <a:t>Catching-up</a:t>
            </a:r>
            <a:r>
              <a:rPr lang="pt-PT" dirty="0">
                <a:latin typeface="Arial Narrow" panose="020B0606020202030204" pitchFamily="34" charset="0"/>
              </a:rPr>
              <a:t>”, “desenvolvimento”, “</a:t>
            </a:r>
            <a:r>
              <a:rPr lang="pt-PT" dirty="0" err="1">
                <a:latin typeface="Arial Narrow" panose="020B0606020202030204" pitchFamily="34" charset="0"/>
              </a:rPr>
              <a:t>ruptura</a:t>
            </a:r>
            <a:r>
              <a:rPr lang="pt-PT" dirty="0">
                <a:latin typeface="Arial Narrow" panose="020B0606020202030204" pitchFamily="34" charset="0"/>
              </a:rPr>
              <a:t>”, “nacionalismo”, internacionalismo e a superação do capitalismo </a:t>
            </a:r>
          </a:p>
        </p:txBody>
      </p:sp>
    </p:spTree>
    <p:extLst>
      <p:ext uri="{BB962C8B-B14F-4D97-AF65-F5344CB8AC3E}">
        <p14:creationId xmlns:p14="http://schemas.microsoft.com/office/powerpoint/2010/main" val="17899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29" y="201707"/>
            <a:ext cx="11703424" cy="672352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Referências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DE0E9-CDDA-4698-A676-4A265F66A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29" y="1129553"/>
            <a:ext cx="11703424" cy="542364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 err="1">
                <a:latin typeface="Arial Narrow" panose="020B0606020202030204" pitchFamily="34" charset="0"/>
              </a:rPr>
              <a:t>Beckert</a:t>
            </a:r>
            <a:r>
              <a:rPr lang="pt-PT" dirty="0">
                <a:latin typeface="Arial Narrow" panose="020B0606020202030204" pitchFamily="34" charset="0"/>
              </a:rPr>
              <a:t>, </a:t>
            </a:r>
            <a:r>
              <a:rPr lang="pt-PT" dirty="0" err="1">
                <a:latin typeface="Arial Narrow" panose="020B0606020202030204" pitchFamily="34" charset="0"/>
              </a:rPr>
              <a:t>Sven</a:t>
            </a:r>
            <a:r>
              <a:rPr lang="pt-PT" dirty="0">
                <a:latin typeface="Arial Narrow" panose="020B0606020202030204" pitchFamily="34" charset="0"/>
              </a:rPr>
              <a:t> &amp; Seth </a:t>
            </a:r>
            <a:r>
              <a:rPr lang="pt-PT" dirty="0" err="1">
                <a:latin typeface="Arial Narrow" panose="020B0606020202030204" pitchFamily="34" charset="0"/>
              </a:rPr>
              <a:t>Rockman</a:t>
            </a:r>
            <a:r>
              <a:rPr lang="pt-PT" dirty="0">
                <a:latin typeface="Arial Narrow" panose="020B0606020202030204" pitchFamily="34" charset="0"/>
              </a:rPr>
              <a:t>  (</a:t>
            </a:r>
            <a:r>
              <a:rPr lang="pt-PT" dirty="0" err="1">
                <a:latin typeface="Arial Narrow" panose="020B0606020202030204" pitchFamily="34" charset="0"/>
              </a:rPr>
              <a:t>editors</a:t>
            </a:r>
            <a:r>
              <a:rPr lang="pt-PT" dirty="0">
                <a:latin typeface="Arial Narrow" panose="020B0606020202030204" pitchFamily="34" charset="0"/>
              </a:rPr>
              <a:t>) (2016) </a:t>
            </a:r>
            <a:r>
              <a:rPr lang="pt-PT" dirty="0" err="1">
                <a:latin typeface="Arial Narrow" panose="020B0606020202030204" pitchFamily="34" charset="0"/>
              </a:rPr>
              <a:t>Slavery’s</a:t>
            </a:r>
            <a:r>
              <a:rPr lang="pt-PT" dirty="0">
                <a:latin typeface="Arial Narrow" panose="020B0606020202030204" pitchFamily="34" charset="0"/>
              </a:rPr>
              <a:t> capitalismo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 err="1">
                <a:latin typeface="Arial Narrow" panose="020B0606020202030204" pitchFamily="34" charset="0"/>
              </a:rPr>
              <a:t>Dobb</a:t>
            </a:r>
            <a:r>
              <a:rPr lang="pt-PT" dirty="0">
                <a:latin typeface="Arial Narrow" panose="020B0606020202030204" pitchFamily="34" charset="0"/>
              </a:rPr>
              <a:t>, Maurice (1963) A evolução do capitalismo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Fine, Ben &amp; Alfredo </a:t>
            </a:r>
            <a:r>
              <a:rPr lang="pt-PT" dirty="0" err="1">
                <a:latin typeface="Arial Narrow" panose="020B0606020202030204" pitchFamily="34" charset="0"/>
              </a:rPr>
              <a:t>Saad</a:t>
            </a:r>
            <a:r>
              <a:rPr lang="pt-PT" dirty="0">
                <a:latin typeface="Arial Narrow" panose="020B0606020202030204" pitchFamily="34" charset="0"/>
              </a:rPr>
              <a:t>-Filho (2016) </a:t>
            </a:r>
            <a:r>
              <a:rPr lang="pt-PT" dirty="0" err="1">
                <a:latin typeface="Arial Narrow" panose="020B0606020202030204" pitchFamily="34" charset="0"/>
              </a:rPr>
              <a:t>Marx’s</a:t>
            </a:r>
            <a:r>
              <a:rPr lang="pt-PT" dirty="0">
                <a:latin typeface="Arial Narrow" panose="020B0606020202030204" pitchFamily="34" charset="0"/>
              </a:rPr>
              <a:t> capital (sexta edição)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 err="1">
                <a:latin typeface="Arial Narrow" panose="020B0606020202030204" pitchFamily="34" charset="0"/>
              </a:rPr>
              <a:t>Harvey</a:t>
            </a:r>
            <a:r>
              <a:rPr lang="pt-PT" dirty="0">
                <a:latin typeface="Arial Narrow" panose="020B0606020202030204" pitchFamily="34" charset="0"/>
              </a:rPr>
              <a:t>, David (2015) </a:t>
            </a:r>
            <a:r>
              <a:rPr lang="pt-PT" dirty="0" err="1">
                <a:latin typeface="Arial Narrow" panose="020B0606020202030204" pitchFamily="34" charset="0"/>
              </a:rPr>
              <a:t>Seventeen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contradictions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and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the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end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of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capitalism</a:t>
            </a:r>
            <a:endParaRPr lang="pt-PT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 err="1">
                <a:latin typeface="Arial Narrow" panose="020B0606020202030204" pitchFamily="34" charset="0"/>
              </a:rPr>
              <a:t>Mandel</a:t>
            </a:r>
            <a:r>
              <a:rPr lang="pt-PT" dirty="0">
                <a:latin typeface="Arial Narrow" panose="020B0606020202030204" pitchFamily="34" charset="0"/>
              </a:rPr>
              <a:t>, Ernest (1972) Late </a:t>
            </a:r>
            <a:r>
              <a:rPr lang="pt-PT" dirty="0" err="1">
                <a:latin typeface="Arial Narrow" panose="020B0606020202030204" pitchFamily="34" charset="0"/>
              </a:rPr>
              <a:t>capitalism</a:t>
            </a:r>
            <a:r>
              <a:rPr lang="pt-PT" dirty="0">
                <a:latin typeface="Arial Narrow" panose="020B0606020202030204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Marx, Karl </a:t>
            </a:r>
            <a:r>
              <a:rPr lang="en-GB" dirty="0">
                <a:latin typeface="Arial Narrow" panose="020B0606020202030204" pitchFamily="34" charset="0"/>
              </a:rPr>
              <a:t>[(1887)-(1983)] Capital. Volume I</a:t>
            </a:r>
            <a:endParaRPr lang="pt-PT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 err="1">
                <a:latin typeface="Arial Narrow" panose="020B0606020202030204" pitchFamily="34" charset="0"/>
              </a:rPr>
              <a:t>Rodney</a:t>
            </a:r>
            <a:r>
              <a:rPr lang="pt-PT" dirty="0">
                <a:latin typeface="Arial Narrow" panose="020B0606020202030204" pitchFamily="34" charset="0"/>
              </a:rPr>
              <a:t>, Walter (1974) </a:t>
            </a:r>
            <a:r>
              <a:rPr lang="pt-PT" dirty="0" err="1">
                <a:latin typeface="Arial Narrow" panose="020B0606020202030204" pitchFamily="34" charset="0"/>
              </a:rPr>
              <a:t>How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Europe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underdeveloped</a:t>
            </a:r>
            <a:r>
              <a:rPr lang="pt-PT" dirty="0">
                <a:latin typeface="Arial Narrow" panose="020B0606020202030204" pitchFamily="34" charset="0"/>
              </a:rPr>
              <a:t> Africa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Williams, Eric (1944) </a:t>
            </a:r>
            <a:r>
              <a:rPr lang="pt-PT" dirty="0" err="1">
                <a:latin typeface="Arial Narrow" panose="020B0606020202030204" pitchFamily="34" charset="0"/>
              </a:rPr>
              <a:t>British</a:t>
            </a:r>
            <a:r>
              <a:rPr lang="pt-PT" dirty="0">
                <a:latin typeface="Arial Narrow" panose="020B0606020202030204" pitchFamily="34" charset="0"/>
              </a:rPr>
              <a:t> capitalismo </a:t>
            </a:r>
            <a:r>
              <a:rPr lang="pt-PT" dirty="0" err="1">
                <a:latin typeface="Arial Narrow" panose="020B0606020202030204" pitchFamily="34" charset="0"/>
              </a:rPr>
              <a:t>and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British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slavery</a:t>
            </a:r>
            <a:endParaRPr lang="pt-PT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074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29" y="201707"/>
            <a:ext cx="11703424" cy="672352"/>
          </a:xfrm>
        </p:spPr>
        <p:txBody>
          <a:bodyPr>
            <a:normAutofit/>
          </a:bodyPr>
          <a:lstStyle/>
          <a:p>
            <a:endParaRPr lang="pt-PT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DE0E9-CDDA-4698-A676-4A265F66A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29" y="1129553"/>
            <a:ext cx="11703424" cy="542364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27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29" y="201707"/>
            <a:ext cx="11703424" cy="672352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Estrutura da apresentação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DE0E9-CDDA-4698-A676-4A265F66A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29" y="1129553"/>
            <a:ext cx="11703424" cy="542364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Por que estudar “globalização” sob o prisma do desenvolvimento do “capitalismo industrial” e o que pretendemos aprender deste estudo?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O que distingue o “capitalismo” de outros modos de produção?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O circuito clássico do “capital industrial” e os </a:t>
            </a:r>
            <a:r>
              <a:rPr lang="pt-PT" dirty="0" err="1">
                <a:latin typeface="Arial Narrow" panose="020B0606020202030204" pitchFamily="34" charset="0"/>
              </a:rPr>
              <a:t>objectivos</a:t>
            </a:r>
            <a:r>
              <a:rPr lang="pt-PT" dirty="0">
                <a:latin typeface="Arial Narrow" panose="020B0606020202030204" pitchFamily="34" charset="0"/>
              </a:rPr>
              <a:t> e as tensões do capitalismo: a “produção/</a:t>
            </a:r>
            <a:r>
              <a:rPr lang="pt-PT" dirty="0" err="1">
                <a:latin typeface="Arial Narrow" panose="020B0606020202030204" pitchFamily="34" charset="0"/>
              </a:rPr>
              <a:t>extracção</a:t>
            </a:r>
            <a:r>
              <a:rPr lang="pt-PT" dirty="0">
                <a:latin typeface="Arial Narrow" panose="020B0606020202030204" pitchFamily="34" charset="0"/>
              </a:rPr>
              <a:t>” e a “realização/concretização” da mais-valia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Os processos históricos de construção do capitalismo: destruição, substituição e cooptação de diferentes formas sociais de organização do trabalho – as sociedades e a história ao serviço do capital</a:t>
            </a:r>
            <a:endParaRPr lang="en-GB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Internacionalização: força de trabalho (escravatura, trabalho migratório), mercados, capital e as dinâmicas do desenvolvimento desigual do capitalismo</a:t>
            </a:r>
          </a:p>
        </p:txBody>
      </p:sp>
    </p:spTree>
    <p:extLst>
      <p:ext uri="{BB962C8B-B14F-4D97-AF65-F5344CB8AC3E}">
        <p14:creationId xmlns:p14="http://schemas.microsoft.com/office/powerpoint/2010/main" val="2067660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29" y="201707"/>
            <a:ext cx="11703424" cy="672352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Por que estudar “globalização” em relação com “capitalismo industrial”?...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DE0E9-CDDA-4698-A676-4A265F66A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29" y="1021977"/>
            <a:ext cx="11703424" cy="553122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O que entendemos por “capitalismo industrial”?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Organização “capitalista” da produção: separação dos produtores </a:t>
            </a:r>
            <a:r>
              <a:rPr lang="pt-PT" dirty="0" err="1">
                <a:latin typeface="Arial Narrow" panose="020B0606020202030204" pitchFamily="34" charset="0"/>
              </a:rPr>
              <a:t>directos</a:t>
            </a:r>
            <a:r>
              <a:rPr lang="pt-PT" dirty="0">
                <a:latin typeface="Arial Narrow" panose="020B0606020202030204" pitchFamily="34" charset="0"/>
              </a:rPr>
              <a:t> dos meios de produção, criação do trabalho assalariado, lucro (base da acumulação de capital) como </a:t>
            </a:r>
            <a:r>
              <a:rPr lang="pt-PT" dirty="0" err="1">
                <a:latin typeface="Arial Narrow" panose="020B0606020202030204" pitchFamily="34" charset="0"/>
              </a:rPr>
              <a:t>objectivo</a:t>
            </a:r>
            <a:r>
              <a:rPr lang="pt-PT" dirty="0">
                <a:latin typeface="Arial Narrow" panose="020B0606020202030204" pitchFamily="34" charset="0"/>
              </a:rPr>
              <a:t> da produção, mercadoria (valor e valor de uso)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“Industrial”: especialização, divisão de trabalho e cooperação, carácter social do trabalho, redes e ligações económicas (empresas, mercados, finanças, logística, formas de competição, de cooperação e de integração, etc.)  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“Necessidade” de expansão, controlo e reprodução (não apenas saque) estruturantes de relações económicas, sociais e políticas globais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 As particularidades históricas e sociais da análise social: instrumentos, conceitos e métodos são específicos (derivados de e validados por essas particularidades)</a:t>
            </a:r>
          </a:p>
        </p:txBody>
      </p:sp>
    </p:spTree>
    <p:extLst>
      <p:ext uri="{BB962C8B-B14F-4D97-AF65-F5344CB8AC3E}">
        <p14:creationId xmlns:p14="http://schemas.microsoft.com/office/powerpoint/2010/main" val="1264876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O que distingue capitalismo de outros modos de produção?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Se o </a:t>
            </a:r>
            <a:r>
              <a:rPr lang="pt-PT" dirty="0" err="1">
                <a:latin typeface="Arial Narrow" panose="020B0606020202030204" pitchFamily="34" charset="0"/>
              </a:rPr>
              <a:t>objectivo</a:t>
            </a:r>
            <a:r>
              <a:rPr lang="pt-PT" dirty="0">
                <a:latin typeface="Arial Narrow" panose="020B0606020202030204" pitchFamily="34" charset="0"/>
              </a:rPr>
              <a:t> do capitalismo é acumulação de capital – isto é, a transformação do excedente em capital, e do capital em mais capital – então no modo de produção capitalista a produção com o </a:t>
            </a:r>
            <a:r>
              <a:rPr lang="pt-PT" dirty="0" err="1">
                <a:latin typeface="Arial Narrow" panose="020B0606020202030204" pitchFamily="34" charset="0"/>
              </a:rPr>
              <a:t>objectivo</a:t>
            </a:r>
            <a:r>
              <a:rPr lang="pt-PT" dirty="0">
                <a:latin typeface="Arial Narrow" panose="020B0606020202030204" pitchFamily="34" charset="0"/>
              </a:rPr>
              <a:t> de troca com lucro e o trabalho assalariado são dominantes.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 que é capitalismo: produção generalizada de mercadorias, com o </a:t>
            </a:r>
            <a:r>
              <a:rPr lang="pt-PT" dirty="0" err="1">
                <a:latin typeface="Arial Narrow" panose="020B0606020202030204" pitchFamily="34" charset="0"/>
              </a:rPr>
              <a:t>objectivo</a:t>
            </a:r>
            <a:r>
              <a:rPr lang="pt-PT" dirty="0">
                <a:latin typeface="Arial Narrow" panose="020B0606020202030204" pitchFamily="34" charset="0"/>
              </a:rPr>
              <a:t> de obter lucro, assente na aplicação generalizada de trabalho assalariado que gera valor excedentário (ou mais valia) para além do custo da sua reprodução social. 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 que é capital? </a:t>
            </a:r>
            <a:r>
              <a:rPr lang="pt-PT" dirty="0" err="1">
                <a:latin typeface="Arial Narrow" panose="020B0606020202030204" pitchFamily="34" charset="0"/>
              </a:rPr>
              <a:t>Objectos</a:t>
            </a:r>
            <a:r>
              <a:rPr lang="pt-PT" dirty="0">
                <a:latin typeface="Arial Narrow" panose="020B0606020202030204" pitchFamily="34" charset="0"/>
              </a:rPr>
              <a:t>, </a:t>
            </a:r>
            <a:r>
              <a:rPr lang="pt-PT" dirty="0" err="1">
                <a:latin typeface="Arial Narrow" panose="020B0606020202030204" pitchFamily="34" charset="0"/>
              </a:rPr>
              <a:t>activos</a:t>
            </a:r>
            <a:r>
              <a:rPr lang="pt-PT" dirty="0">
                <a:latin typeface="Arial Narrow" panose="020B0606020202030204" pitchFamily="34" charset="0"/>
              </a:rPr>
              <a:t>, capacidades humanas utilizadas na produção de lucros, pela aplicação </a:t>
            </a:r>
            <a:r>
              <a:rPr lang="pt-PT" dirty="0" err="1">
                <a:latin typeface="Arial Narrow" panose="020B0606020202030204" pitchFamily="34" charset="0"/>
              </a:rPr>
              <a:t>directa</a:t>
            </a:r>
            <a:r>
              <a:rPr lang="pt-PT" dirty="0">
                <a:latin typeface="Arial Narrow" panose="020B0606020202030204" pitchFamily="34" charset="0"/>
              </a:rPr>
              <a:t> ou </a:t>
            </a:r>
            <a:r>
              <a:rPr lang="pt-PT" dirty="0" err="1">
                <a:latin typeface="Arial Narrow" panose="020B0606020202030204" pitchFamily="34" charset="0"/>
              </a:rPr>
              <a:t>indirecta</a:t>
            </a:r>
            <a:r>
              <a:rPr lang="pt-PT" dirty="0">
                <a:latin typeface="Arial Narrow" panose="020B0606020202030204" pitchFamily="34" charset="0"/>
              </a:rPr>
              <a:t> de força de trabalho assalariada.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 que é acumulação de capital? 1) expansão da capacidade produtiva e das forças produtivas (meios de produção, tecnologia e força de trabalho assalariada); 2) expansão da </a:t>
            </a:r>
            <a:r>
              <a:rPr lang="pt-PT" dirty="0" err="1">
                <a:latin typeface="Arial Narrow" panose="020B0606020202030204" pitchFamily="34" charset="0"/>
              </a:rPr>
              <a:t>mercadorização</a:t>
            </a:r>
            <a:r>
              <a:rPr lang="pt-PT" dirty="0">
                <a:latin typeface="Arial Narrow" panose="020B0606020202030204" pitchFamily="34" charset="0"/>
              </a:rPr>
              <a:t> a novas áreas e generalização do trabalho assalariado e da </a:t>
            </a:r>
            <a:r>
              <a:rPr lang="pt-PT" dirty="0" err="1">
                <a:latin typeface="Arial Narrow" panose="020B0606020202030204" pitchFamily="34" charset="0"/>
              </a:rPr>
              <a:t>mercadorização</a:t>
            </a:r>
            <a:r>
              <a:rPr lang="pt-PT" dirty="0">
                <a:latin typeface="Arial Narrow" panose="020B0606020202030204" pitchFamily="34" charset="0"/>
              </a:rPr>
              <a:t> como formas dominantes de organização da economia e da sociedade; 3) expansão do consumo (de massas e das classes capitalistas); 4) </a:t>
            </a:r>
            <a:r>
              <a:rPr lang="pt-PT" dirty="0" err="1">
                <a:latin typeface="Arial Narrow" panose="020B0606020202030204" pitchFamily="34" charset="0"/>
              </a:rPr>
              <a:t>financeirização</a:t>
            </a:r>
            <a:r>
              <a:rPr lang="pt-PT" dirty="0">
                <a:latin typeface="Arial Narrow" panose="020B0606020202030204" pitchFamily="34" charset="0"/>
              </a:rPr>
              <a:t>. Globalização é um uma manifestação estrutural da acumulação de capital</a:t>
            </a:r>
          </a:p>
        </p:txBody>
      </p:sp>
    </p:spTree>
    <p:extLst>
      <p:ext uri="{BB962C8B-B14F-4D97-AF65-F5344CB8AC3E}">
        <p14:creationId xmlns:p14="http://schemas.microsoft.com/office/powerpoint/2010/main" val="2017389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29" y="201707"/>
            <a:ext cx="11703424" cy="672352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O circuito do capital industrial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47DE0E9-CDDA-4698-A676-4A265F66A5B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46529" y="1071563"/>
                <a:ext cx="11703424" cy="5481637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Clr>
                    <a:srgbClr val="C00000"/>
                  </a:buClr>
                  <a:buSzPct val="110000"/>
                </a:pPr>
                <a14:m>
                  <m:oMath xmlns:m="http://schemas.openxmlformats.org/officeDocument/2006/math">
                    <m:r>
                      <a:rPr lang="pt-PT" sz="32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pt-PT" sz="3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pt-PT" sz="3200" b="0" i="1" smtClean="0">
                        <a:latin typeface="Cambria Math" panose="02040503050406030204" pitchFamily="18" charset="0"/>
                      </a:rPr>
                      <m:t>𝑟𝑒𝑝𝑎𝑟𝑡𝑖</m:t>
                    </m:r>
                    <m:r>
                      <a:rPr lang="pt-PT" sz="3200" b="0" i="1" smtClean="0">
                        <a:latin typeface="Cambria Math" panose="02040503050406030204" pitchFamily="18" charset="0"/>
                      </a:rPr>
                      <m:t>çã</m:t>
                    </m:r>
                    <m:r>
                      <a:rPr lang="pt-PT" sz="3200" b="0" i="1" smtClean="0">
                        <a:latin typeface="Cambria Math" panose="02040503050406030204" pitchFamily="18" charset="0"/>
                      </a:rPr>
                      <m:t>𝑜</m:t>
                    </m:r>
                    <m:r>
                      <a:rPr lang="pt-PT" sz="3200" b="0" i="1" smtClean="0">
                        <a:latin typeface="Cambria Math" panose="02040503050406030204" pitchFamily="18" charset="0"/>
                      </a:rPr>
                      <m:t>)→</m:t>
                    </m:r>
                    <m:sSubSup>
                      <m:sSubSupPr>
                        <m:ctrlPr>
                          <a:rPr lang="pt-P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pt-P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pt-P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𝐹𝑇</m:t>
                        </m:r>
                      </m:sub>
                      <m:sup>
                        <m:sSubSup>
                          <m:sSubSupPr>
                            <m:ctrlPr>
                              <a:rPr lang="pt-P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P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𝑀𝑃</m:t>
                            </m:r>
                          </m:e>
                          <m:sub>
                            <m:r>
                              <a:rPr lang="pt-P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𝐶𝑖𝑟𝑐𝑢𝑙𝑎𝑛𝑡𝑒</m:t>
                            </m:r>
                          </m:sub>
                          <m:sup>
                            <m:r>
                              <a:rPr lang="pt-P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𝐹𝑖𝑥𝑜</m:t>
                            </m:r>
                          </m:sup>
                        </m:sSubSup>
                      </m:sup>
                    </m:sSubSup>
                    <m:r>
                      <a:rPr lang="pt-P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pt-PT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𝑷𝒓𝒐𝒅𝒖</m:t>
                    </m:r>
                    <m:r>
                      <a:rPr lang="pt-PT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çã</m:t>
                    </m:r>
                    <m:r>
                      <a:rPr lang="pt-PT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𝒐</m:t>
                    </m:r>
                    <m:r>
                      <a:rPr lang="pt-PT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</m:t>
                    </m:r>
                    <m:r>
                      <a:rPr lang="pt-PT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𝒆𝒙𝒕𝒓𝒂𝒄</m:t>
                    </m:r>
                    <m:r>
                      <a:rPr lang="pt-PT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çã</m:t>
                    </m:r>
                    <m:r>
                      <a:rPr lang="pt-PT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𝒐</m:t>
                    </m:r>
                    <m:r>
                      <a:rPr lang="pt-PT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𝒅𝒆</m:t>
                    </m:r>
                    <m:r>
                      <a:rPr lang="pt-PT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𝒎𝒂𝒊𝒔</m:t>
                    </m:r>
                    <m:r>
                      <a:rPr lang="pt-PT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𝒗𝒂𝒍𝒊𝒂</m:t>
                    </m:r>
                    <m:r>
                      <a:rPr lang="pt-PT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pt-P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pt-P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P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pt-P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pt-P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pt-P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𝑟𝑒𝑎𝑙𝑖𝑧𝑎</m:t>
                    </m:r>
                    <m:r>
                      <a:rPr lang="pt-P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çã</m:t>
                    </m:r>
                    <m:r>
                      <a:rPr lang="pt-P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</m:t>
                    </m:r>
                    <m:r>
                      <a:rPr lang="pt-P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)→</m:t>
                    </m:r>
                    <m:sSup>
                      <m:sSupPr>
                        <m:ctrlPr>
                          <a:rPr lang="pt-P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P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p>
                        <m:r>
                          <a:rPr lang="pt-P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pt-P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pt-P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𝑟𝑒𝑝𝑎𝑟𝑡𝑖</m:t>
                    </m:r>
                    <m:r>
                      <a:rPr lang="pt-P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çã</m:t>
                    </m:r>
                    <m:r>
                      <a:rPr lang="pt-P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</m:t>
                    </m:r>
                    <m:r>
                      <a:rPr lang="pt-P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pt-PT" sz="3200" dirty="0">
                  <a:latin typeface="Arial Narrow" panose="020B0606020202030204" pitchFamily="34" charset="0"/>
                </a:endParaRPr>
              </a:p>
              <a:p>
                <a:pPr lvl="1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Clr>
                    <a:srgbClr val="C00000"/>
                  </a:buClr>
                  <a:buSzPct val="110000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pt-PT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PT" sz="2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pt-PT" sz="28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PT" sz="2800" b="0" i="1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p>
                                <m:r>
                                  <a:rPr lang="pt-PT" sz="28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pt-PT" sz="28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pt-PT" sz="2800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pt-PT" sz="28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pt-PT" sz="2800" b="0" i="1" smtClean="0">
                                <a:latin typeface="Cambria Math" panose="02040503050406030204" pitchFamily="18" charset="0"/>
                              </a:rPr>
                              <m:t>𝑣𝑎𝑙𝑜𝑟</m:t>
                            </m:r>
                            <m:r>
                              <a:rPr lang="pt-PT" sz="28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pt-PT" sz="2800" b="0" i="1" smtClean="0">
                                <a:latin typeface="Cambria Math" panose="02040503050406030204" pitchFamily="18" charset="0"/>
                              </a:rPr>
                              <m:t>𝑎𝑑𝑖𝑐𝑖𝑜𝑛𝑎𝑙</m:t>
                            </m:r>
                            <m:r>
                              <a:rPr lang="pt-PT" sz="28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pt-PT" sz="2800" b="0" i="1" smtClean="0">
                                <a:latin typeface="Cambria Math" panose="02040503050406030204" pitchFamily="18" charset="0"/>
                              </a:rPr>
                              <m:t>𝑑𝑜</m:t>
                            </m:r>
                            <m:r>
                              <a:rPr lang="pt-PT" sz="28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pt-PT" sz="2800" b="0" i="1" smtClean="0">
                                <a:latin typeface="Cambria Math" panose="02040503050406030204" pitchFamily="18" charset="0"/>
                              </a:rPr>
                              <m:t>𝑡𝑟𝑎𝑏𝑎𝑙h𝑜</m:t>
                            </m:r>
                          </m:e>
                        </m:d>
                        <m:r>
                          <a:rPr lang="pt-PT" sz="28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pt-PT" sz="28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pt-PT" sz="2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pt-PT" sz="2800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pt-PT" sz="2800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pt-PT" sz="2800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endParaRPr lang="pt-PT" sz="2800" b="0" i="1" dirty="0">
                  <a:latin typeface="Cambria Math" panose="02040503050406030204" pitchFamily="18" charset="0"/>
                </a:endParaRPr>
              </a:p>
              <a:p>
                <a:pPr lvl="1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Clr>
                    <a:srgbClr val="C00000"/>
                  </a:buClr>
                  <a:buSzPct val="110000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pt-PT" sz="28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pt-PT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PT" sz="2800" b="0" i="1" dirty="0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p>
                            <m:r>
                              <a:rPr lang="pt-PT" sz="2800" b="0" i="1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pt-PT" sz="2800" b="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pt-PT" sz="2800" b="0" i="1" dirty="0" smtClean="0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pt-PT" sz="28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pt-PT" sz="2800" b="0" i="1" dirty="0" smtClean="0">
                            <a:latin typeface="Cambria Math" panose="02040503050406030204" pitchFamily="18" charset="0"/>
                          </a:rPr>
                          <m:t>𝑙𝑢𝑐𝑟𝑜</m:t>
                        </m:r>
                      </m:e>
                    </m:d>
                    <m:r>
                      <a:rPr lang="pt-PT" sz="2800" b="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pt-PT" sz="2800" b="0" i="1" dirty="0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pt-PT" sz="2800" b="0" i="1" dirty="0" smtClean="0">
                        <a:latin typeface="Cambria Math" panose="02040503050406030204" pitchFamily="18" charset="0"/>
                      </a:rPr>
                      <m:t>′&gt;</m:t>
                    </m:r>
                    <m:r>
                      <a:rPr lang="pt-PT" sz="28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endParaRPr lang="pt-PT" sz="2800" dirty="0">
                  <a:latin typeface="Arial Narrow" panose="020B0606020202030204" pitchFamily="34" charset="0"/>
                </a:endParaRP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Clr>
                    <a:srgbClr val="C00000"/>
                  </a:buClr>
                  <a:buSzPct val="110000"/>
                </a:pPr>
                <a:r>
                  <a:rPr lang="pt-PT" sz="3200" dirty="0">
                    <a:latin typeface="Arial Narrow" panose="020B0606020202030204" pitchFamily="34" charset="0"/>
                  </a:rPr>
                  <a:t>Três </a:t>
                </a:r>
                <a:r>
                  <a:rPr lang="pt-PT" sz="3200" b="1" dirty="0">
                    <a:latin typeface="Arial Narrow" panose="020B0606020202030204" pitchFamily="34" charset="0"/>
                  </a:rPr>
                  <a:t>pontos</a:t>
                </a:r>
                <a:r>
                  <a:rPr lang="pt-PT" sz="3200" dirty="0">
                    <a:latin typeface="Arial Narrow" panose="020B0606020202030204" pitchFamily="34" charset="0"/>
                  </a:rPr>
                  <a:t> críticos: </a:t>
                </a:r>
                <a:r>
                  <a:rPr lang="pt-PT" sz="3200" b="1" dirty="0" err="1">
                    <a:latin typeface="Arial Narrow" panose="020B0606020202030204" pitchFamily="34" charset="0"/>
                  </a:rPr>
                  <a:t>extracção</a:t>
                </a:r>
                <a:r>
                  <a:rPr lang="pt-PT" sz="3200" dirty="0">
                    <a:latin typeface="Arial Narrow" panose="020B0606020202030204" pitchFamily="34" charset="0"/>
                  </a:rPr>
                  <a:t>, </a:t>
                </a:r>
                <a:r>
                  <a:rPr lang="pt-PT" sz="3200" b="1" dirty="0">
                    <a:latin typeface="Arial Narrow" panose="020B0606020202030204" pitchFamily="34" charset="0"/>
                  </a:rPr>
                  <a:t>realização </a:t>
                </a:r>
                <a:r>
                  <a:rPr lang="pt-PT" sz="3200" dirty="0">
                    <a:latin typeface="Arial Narrow" panose="020B0606020202030204" pitchFamily="34" charset="0"/>
                  </a:rPr>
                  <a:t>e </a:t>
                </a:r>
                <a:r>
                  <a:rPr lang="pt-PT" sz="3200" b="1" dirty="0">
                    <a:latin typeface="Arial Narrow" panose="020B0606020202030204" pitchFamily="34" charset="0"/>
                  </a:rPr>
                  <a:t>repartição </a:t>
                </a:r>
                <a:r>
                  <a:rPr lang="pt-PT" sz="3200" dirty="0">
                    <a:latin typeface="Arial Narrow" panose="020B0606020202030204" pitchFamily="34" charset="0"/>
                  </a:rPr>
                  <a:t>da mais-valia</a:t>
                </a:r>
              </a:p>
              <a:p>
                <a:pPr lvl="1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Clr>
                    <a:srgbClr val="C00000"/>
                  </a:buClr>
                  <a:buSzPct val="110000"/>
                </a:pPr>
                <a:r>
                  <a:rPr lang="pt-PT" sz="2800" dirty="0">
                    <a:latin typeface="Arial Narrow" panose="020B0606020202030204" pitchFamily="34" charset="0"/>
                  </a:rPr>
                  <a:t>Capital e trabalho lutam sobre </a:t>
                </a:r>
                <a:r>
                  <a:rPr lang="pt-PT" sz="2800" u="sng" dirty="0" err="1">
                    <a:latin typeface="Arial Narrow" panose="020B0606020202030204" pitchFamily="34" charset="0"/>
                  </a:rPr>
                  <a:t>extracção</a:t>
                </a:r>
                <a:r>
                  <a:rPr lang="pt-PT" sz="2800" dirty="0">
                    <a:latin typeface="Arial Narrow" panose="020B0606020202030204" pitchFamily="34" charset="0"/>
                  </a:rPr>
                  <a:t> da mais-valia</a:t>
                </a:r>
              </a:p>
              <a:p>
                <a:pPr lvl="1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Clr>
                    <a:srgbClr val="C00000"/>
                  </a:buClr>
                  <a:buSzPct val="110000"/>
                </a:pPr>
                <a:r>
                  <a:rPr lang="pt-PT" sz="2800" dirty="0" err="1">
                    <a:latin typeface="Arial Narrow" panose="020B0606020202030204" pitchFamily="34" charset="0"/>
                  </a:rPr>
                  <a:t>Facções</a:t>
                </a:r>
                <a:r>
                  <a:rPr lang="pt-PT" sz="2800" dirty="0">
                    <a:latin typeface="Arial Narrow" panose="020B0606020202030204" pitchFamily="34" charset="0"/>
                  </a:rPr>
                  <a:t> de capital lutam sobre a </a:t>
                </a:r>
                <a:r>
                  <a:rPr lang="pt-PT" sz="2800" u="sng" dirty="0">
                    <a:latin typeface="Arial Narrow" panose="020B0606020202030204" pitchFamily="34" charset="0"/>
                  </a:rPr>
                  <a:t>realização</a:t>
                </a:r>
                <a:r>
                  <a:rPr lang="pt-PT" sz="2800" dirty="0">
                    <a:latin typeface="Arial Narrow" panose="020B0606020202030204" pitchFamily="34" charset="0"/>
                  </a:rPr>
                  <a:t> e a </a:t>
                </a:r>
                <a:r>
                  <a:rPr lang="pt-PT" sz="2800" u="sng" dirty="0">
                    <a:latin typeface="Arial Narrow" panose="020B0606020202030204" pitchFamily="34" charset="0"/>
                  </a:rPr>
                  <a:t>repartição</a:t>
                </a:r>
                <a:r>
                  <a:rPr lang="pt-PT" sz="2800" dirty="0">
                    <a:latin typeface="Arial Narrow" panose="020B0606020202030204" pitchFamily="34" charset="0"/>
                  </a:rPr>
                  <a:t> do lucro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47DE0E9-CDDA-4698-A676-4A265F66A5B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6529" y="1071563"/>
                <a:ext cx="11703424" cy="5481637"/>
              </a:xfrm>
              <a:blipFill>
                <a:blip r:embed="rId2"/>
                <a:stretch>
                  <a:fillRect l="-13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6543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29" y="201707"/>
            <a:ext cx="11703424" cy="672352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O circuito do capital (completo)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D8EA8DF-9836-4B49-9AB3-A03FBCA214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5814" y="1101210"/>
            <a:ext cx="9813737" cy="542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653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29" y="201707"/>
            <a:ext cx="11703424" cy="672352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O processo histórico de construção do capitalismo industrial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DE0E9-CDDA-4698-A676-4A265F66A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29" y="1129553"/>
            <a:ext cx="11703424" cy="542364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A separação dos trabalhadores </a:t>
            </a:r>
            <a:r>
              <a:rPr lang="pt-PT" dirty="0" err="1">
                <a:latin typeface="Arial Narrow" panose="020B0606020202030204" pitchFamily="34" charset="0"/>
              </a:rPr>
              <a:t>directos</a:t>
            </a:r>
            <a:r>
              <a:rPr lang="pt-PT" dirty="0">
                <a:latin typeface="Arial Narrow" panose="020B0606020202030204" pitchFamily="34" charset="0"/>
              </a:rPr>
              <a:t> dos meios de produção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Criação do trabalho assalariado como </a:t>
            </a:r>
            <a:r>
              <a:rPr lang="pt-PT" dirty="0" err="1">
                <a:latin typeface="Arial Narrow" panose="020B0606020202030204" pitchFamily="34" charset="0"/>
              </a:rPr>
              <a:t>actividade</a:t>
            </a:r>
            <a:r>
              <a:rPr lang="pt-PT" dirty="0">
                <a:latin typeface="Arial Narrow" panose="020B0606020202030204" pitchFamily="34" charset="0"/>
              </a:rPr>
              <a:t> social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Criação do “exército” de desempregados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A </a:t>
            </a:r>
            <a:r>
              <a:rPr lang="pt-PT" dirty="0" err="1">
                <a:latin typeface="Arial Narrow" panose="020B0606020202030204" pitchFamily="34" charset="0"/>
              </a:rPr>
              <a:t>mercadorização</a:t>
            </a:r>
            <a:r>
              <a:rPr lang="pt-PT" dirty="0">
                <a:latin typeface="Arial Narrow" panose="020B0606020202030204" pitchFamily="34" charset="0"/>
              </a:rPr>
              <a:t> dos principais meios de produção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Redução dos custos sociais de subsistência e reprodução da força de trabalho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As relações de género e a economia da reprodução social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A oferta de bens e serviços básicos a baixo custo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Formas de “repressão” da FT</a:t>
            </a:r>
          </a:p>
        </p:txBody>
      </p:sp>
    </p:spTree>
    <p:extLst>
      <p:ext uri="{BB962C8B-B14F-4D97-AF65-F5344CB8AC3E}">
        <p14:creationId xmlns:p14="http://schemas.microsoft.com/office/powerpoint/2010/main" val="276512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29" y="201707"/>
            <a:ext cx="11703424" cy="672352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O processo histórico de construção do capitalismo industrial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DE0E9-CDDA-4698-A676-4A265F66A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29" y="1129553"/>
            <a:ext cx="11703424" cy="542364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Propriedade privada dos meios de produção, concentração e centralização e o aumento da produtividade do trabalho – o triunfo da firma e da corporação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Organização, controlo e disciplina da FT, e sua submissão às condições técnicas de produção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Concentração (escala de capitalistas individuais), centralização (redução do número de empresas independentes) como tendências dominantes, contrabalançadas pela inovação, competição e crise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As redes económicas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A emergência do capitalismo financeiro – fusão do capital industrial e bancário</a:t>
            </a:r>
          </a:p>
        </p:txBody>
      </p:sp>
    </p:spTree>
    <p:extLst>
      <p:ext uri="{BB962C8B-B14F-4D97-AF65-F5344CB8AC3E}">
        <p14:creationId xmlns:p14="http://schemas.microsoft.com/office/powerpoint/2010/main" val="698276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29" y="201707"/>
            <a:ext cx="11703424" cy="672352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O processo histórico de construção do capitalismo industrial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DE0E9-CDDA-4698-A676-4A265F66A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29" y="1129553"/>
            <a:ext cx="11703424" cy="542364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As tensões entre mais-valia absoluta e mais-valia relativa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Absoluta: mais excedente, produzido por via do prolongamento ou intensificação do trabalho. </a:t>
            </a:r>
            <a:r>
              <a:rPr lang="pt-PT" dirty="0" err="1">
                <a:latin typeface="Arial Narrow" panose="020B0606020202030204" pitchFamily="34" charset="0"/>
              </a:rPr>
              <a:t>Co-optação</a:t>
            </a:r>
            <a:r>
              <a:rPr lang="pt-PT" dirty="0">
                <a:latin typeface="Arial Narrow" panose="020B0606020202030204" pitchFamily="34" charset="0"/>
              </a:rPr>
              <a:t> de diferentes formas de organização social da produção, repressão, para reduzir custos de subsistência e de reprodução social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Relativa: proporção do excedente a favor do capital por via do aumento da produtividade. Redução dos custos de subsistência e/ou redução do tempo socialmente necessário para reprodução da FT, aumentando a proporção do lucro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Tensões </a:t>
            </a:r>
            <a:r>
              <a:rPr lang="pt-PT" dirty="0" err="1">
                <a:latin typeface="Arial Narrow" panose="020B0606020202030204" pitchFamily="34" charset="0"/>
              </a:rPr>
              <a:t>intra</a:t>
            </a:r>
            <a:r>
              <a:rPr lang="pt-PT" dirty="0">
                <a:latin typeface="Arial Narrow" panose="020B0606020202030204" pitchFamily="34" charset="0"/>
              </a:rPr>
              <a:t>- e </a:t>
            </a:r>
            <a:r>
              <a:rPr lang="pt-PT" dirty="0" err="1">
                <a:latin typeface="Arial Narrow" panose="020B0606020202030204" pitchFamily="34" charset="0"/>
              </a:rPr>
              <a:t>inter-sectoriais</a:t>
            </a:r>
            <a:r>
              <a:rPr lang="pt-PT" dirty="0">
                <a:latin typeface="Arial Narrow" panose="020B0606020202030204" pitchFamily="34" charset="0"/>
              </a:rPr>
              <a:t>: competição, partilha, destruição, </a:t>
            </a:r>
            <a:r>
              <a:rPr lang="pt-PT" dirty="0" err="1">
                <a:latin typeface="Arial Narrow" panose="020B0606020202030204" pitchFamily="34" charset="0"/>
              </a:rPr>
              <a:t>co-optação</a:t>
            </a:r>
            <a:r>
              <a:rPr lang="pt-PT" dirty="0">
                <a:latin typeface="Arial Narrow" panose="020B0606020202030204" pitchFamily="34" charset="0"/>
              </a:rPr>
              <a:t>, concentração e centralização, inovação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Tensões entre acumulação e consumo</a:t>
            </a:r>
          </a:p>
        </p:txBody>
      </p:sp>
    </p:spTree>
    <p:extLst>
      <p:ext uri="{BB962C8B-B14F-4D97-AF65-F5344CB8AC3E}">
        <p14:creationId xmlns:p14="http://schemas.microsoft.com/office/powerpoint/2010/main" val="3791100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1101</Words>
  <Application>Microsoft Office PowerPoint</Application>
  <PresentationFormat>Widescreen</PresentationFormat>
  <Paragraphs>70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Narrow</vt:lpstr>
      <vt:lpstr>Calibri</vt:lpstr>
      <vt:lpstr>Calibri Light</vt:lpstr>
      <vt:lpstr>Cambria Math</vt:lpstr>
      <vt:lpstr>Office Theme</vt:lpstr>
      <vt:lpstr>  Globalização e Expansão do Capitalismo I: Génesis do Capitalismo Industrial e Internacionalização do Capital  Carlos Nuno Castel-Branco cnbranco@iseg.ulisboa.pt </vt:lpstr>
      <vt:lpstr>Estrutura da apresentação</vt:lpstr>
      <vt:lpstr>Por que estudar “globalização” em relação com “capitalismo industrial”?...</vt:lpstr>
      <vt:lpstr>O que distingue capitalismo de outros modos de produção?</vt:lpstr>
      <vt:lpstr>O circuito do capital industrial</vt:lpstr>
      <vt:lpstr>O circuito do capital (completo)</vt:lpstr>
      <vt:lpstr>O processo histórico de construção do capitalismo industrial</vt:lpstr>
      <vt:lpstr>O processo histórico de construção do capitalismo industrial</vt:lpstr>
      <vt:lpstr>O processo histórico de construção do capitalismo industrial</vt:lpstr>
      <vt:lpstr>Internacionalização do capitalismo: do saque à circulação de FT e à circulação de K</vt:lpstr>
      <vt:lpstr>Internacionalização do capitalismo: do saque à circulação de FT e à circulação de K</vt:lpstr>
      <vt:lpstr>Referências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Globalização e Expansão do Capitalismo I: Génesis do Capitalismo Industrial e Internacionalização do Capital  Carlos Nuno Castel-Branco cnbranco@iseg.ulisboa.pt </dc:title>
  <dc:creator>Carlos Castel-Branco</dc:creator>
  <cp:lastModifiedBy>Carlos Castel-Branco</cp:lastModifiedBy>
  <cp:revision>24</cp:revision>
  <cp:lastPrinted>2019-04-03T04:51:06Z</cp:lastPrinted>
  <dcterms:created xsi:type="dcterms:W3CDTF">2019-03-27T07:04:28Z</dcterms:created>
  <dcterms:modified xsi:type="dcterms:W3CDTF">2020-04-29T04:33:03Z</dcterms:modified>
</cp:coreProperties>
</file>